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 Thin"/>
      <p:regular r:id="rId27"/>
      <p:bold r:id="rId28"/>
      <p:italic r:id="rId29"/>
      <p:boldItalic r:id="rId30"/>
    </p:embeddedFont>
    <p:embeddedFont>
      <p:font typeface="Roboto Medium"/>
      <p:regular r:id="rId31"/>
      <p:bold r:id="rId32"/>
      <p:italic r:id="rId33"/>
      <p:boldItalic r:id="rId34"/>
    </p:embeddedFont>
    <p:embeddedFont>
      <p:font typeface="Robo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Thin-bold.fntdata"/><Relationship Id="rId27" Type="http://schemas.openxmlformats.org/officeDocument/2006/relationships/font" Target="fonts/RobotoThin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Thin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edium-regular.fntdata"/><Relationship Id="rId30" Type="http://schemas.openxmlformats.org/officeDocument/2006/relationships/font" Target="fonts/RobotoThin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Medium-italic.fntdata"/><Relationship Id="rId10" Type="http://schemas.openxmlformats.org/officeDocument/2006/relationships/slide" Target="slides/slide5.xml"/><Relationship Id="rId32" Type="http://schemas.openxmlformats.org/officeDocument/2006/relationships/font" Target="fonts/RobotoMedium-bold.fntdata"/><Relationship Id="rId13" Type="http://schemas.openxmlformats.org/officeDocument/2006/relationships/slide" Target="slides/slide8.xml"/><Relationship Id="rId35" Type="http://schemas.openxmlformats.org/officeDocument/2006/relationships/font" Target="fonts/Roboto-regular.fntdata"/><Relationship Id="rId12" Type="http://schemas.openxmlformats.org/officeDocument/2006/relationships/slide" Target="slides/slide7.xml"/><Relationship Id="rId34" Type="http://schemas.openxmlformats.org/officeDocument/2006/relationships/font" Target="fonts/Roboto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Roboto-italic.fntdata"/><Relationship Id="rId14" Type="http://schemas.openxmlformats.org/officeDocument/2006/relationships/slide" Target="slides/slide9.xml"/><Relationship Id="rId36" Type="http://schemas.openxmlformats.org/officeDocument/2006/relationships/font" Target="fonts/Robo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4f8a682bc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4f8a682bc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4f8a682bc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4f8a682bc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4f8a682bc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4f8a682bc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4f8a682bc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4f8a682bc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f8a682bc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f8a682bc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4f8a682bc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4f8a682bc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504bd0db6c_1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504bd0db6c_1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270ca5e7a3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270ca5e7a3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4f8a682bc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4f8a682bc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4f8a682bc5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4f8a682bc5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f8a68434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f8a68434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270114929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270114929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f8a682bc5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f8a682bc5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4f97f67e2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4f97f67e2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4e9978fd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4e9978fd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f8a682b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4f8a682b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4f8a682bc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4f8a682bc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504bd0db6c_9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504bd0db6c_9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4f8a682bc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4f8a682bc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4f8a682bc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4f8a682bc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availability of featurs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Relationship Id="rId5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Roboto Medium"/>
                <a:ea typeface="Roboto Medium"/>
                <a:cs typeface="Roboto Medium"/>
                <a:sym typeface="Roboto Medium"/>
              </a:rPr>
              <a:t>Providing targeted responsible foreign aid 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Group 5: Ron, Kushal, Jimin, Seunggil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Trends </a:t>
            </a:r>
            <a:r>
              <a:rPr lang="ko"/>
              <a:t>&amp; Correlation </a:t>
            </a:r>
            <a:r>
              <a:rPr lang="ko"/>
              <a:t>of Foreign Aid + GDP</a:t>
            </a:r>
            <a:endParaRPr/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6084175" y="1152475"/>
            <a:ext cx="2748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In Latin America and South East Asia </a:t>
            </a:r>
            <a:r>
              <a:rPr lang="ko"/>
              <a:t>countries</a:t>
            </a:r>
            <a:r>
              <a:rPr lang="ko"/>
              <a:t>,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As average aid increases, GDP is also increased.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There is Correlation </a:t>
            </a:r>
            <a:r>
              <a:rPr lang="ko"/>
              <a:t>between GDP and Foreign Aid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50730" l="0" r="0" t="-50730"/>
          <a:stretch/>
        </p:blipFill>
        <p:spPr>
          <a:xfrm>
            <a:off x="311700" y="-271874"/>
            <a:ext cx="5587675" cy="304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828800"/>
            <a:ext cx="5587676" cy="181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>
                <a:solidFill>
                  <a:schemeClr val="dk2"/>
                </a:solidFill>
              </a:rPr>
              <a:t>C</a:t>
            </a:r>
            <a:r>
              <a:rPr lang="ko" sz="2000">
                <a:solidFill>
                  <a:schemeClr val="dk2"/>
                </a:solidFill>
              </a:rPr>
              <a:t>urrent status of Foreign Aid and GDP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348175" y="1437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currently only historical data is considered for budgeting next year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Possible solution : predictive modeling for budgeting next year</a:t>
            </a:r>
            <a:endParaRPr/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775" y="952200"/>
            <a:ext cx="2975450" cy="15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621" y="914896"/>
            <a:ext cx="2975450" cy="146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1175" y="2449413"/>
            <a:ext cx="2975450" cy="1506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67662" y="2450395"/>
            <a:ext cx="2975450" cy="150674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/>
          <p:nvPr/>
        </p:nvSpPr>
        <p:spPr>
          <a:xfrm rot="5400000">
            <a:off x="2166625" y="2263875"/>
            <a:ext cx="2994300" cy="334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311700" y="171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Modelling	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11700" y="897925"/>
            <a:ext cx="8520600" cy="41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4280"/>
              <a:t>Regression model for predicting:</a:t>
            </a:r>
            <a:endParaRPr b="1" sz="428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3050"/>
              <a:t>Target outcome</a:t>
            </a:r>
            <a:endParaRPr sz="3050"/>
          </a:p>
          <a:p>
            <a:pPr indent="-291544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ko" sz="3050"/>
              <a:t>GDP per capita (current US $)</a:t>
            </a:r>
            <a:endParaRPr sz="3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3050"/>
              <a:t>Explanatory variables</a:t>
            </a:r>
            <a:endParaRPr sz="3050"/>
          </a:p>
          <a:p>
            <a:pPr indent="-29051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Adjusted savings education expenditure of GNI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Adjusted savings mineral depletion current US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Age dependency ratio of working age population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Age dependency ratio old of working age population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Aquaculture production metric tons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Capture fisheries production metric tons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Death rate crude per 1000 people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Lower secondary school starting age years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Net migration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Population ages 25-29 female offe male population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Population female of total population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Secondary education duration years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Sex ratio at birth male births per female births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GDP per capita growth annual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constant_dollar_amount_Obligations</a:t>
            </a:r>
            <a:endParaRPr sz="3000">
              <a:highlight>
                <a:srgbClr val="FFFFFF"/>
              </a:highlight>
            </a:endParaRPr>
          </a:p>
          <a:p>
            <a:pPr indent="-290512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 sz="3000">
                <a:highlight>
                  <a:srgbClr val="FFFFFF"/>
                </a:highlight>
              </a:rPr>
              <a:t>current_dollar_amount_Obligations</a:t>
            </a:r>
            <a:endParaRPr sz="3000"/>
          </a:p>
        </p:txBody>
      </p:sp>
      <p:sp>
        <p:nvSpPr>
          <p:cNvPr id="162" name="Google Shape;162;p24"/>
          <p:cNvSpPr/>
          <p:nvPr/>
        </p:nvSpPr>
        <p:spPr>
          <a:xfrm>
            <a:off x="405100" y="4471250"/>
            <a:ext cx="2994300" cy="334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/>
          <p:nvPr/>
        </p:nvSpPr>
        <p:spPr>
          <a:xfrm rot="10800000">
            <a:off x="3428075" y="4189550"/>
            <a:ext cx="1736400" cy="5832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4"/>
          <p:cNvSpPr/>
          <p:nvPr/>
        </p:nvSpPr>
        <p:spPr>
          <a:xfrm>
            <a:off x="4572000" y="3852450"/>
            <a:ext cx="1015500" cy="2883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4"/>
          <p:cNvSpPr txBox="1"/>
          <p:nvPr/>
        </p:nvSpPr>
        <p:spPr>
          <a:xfrm>
            <a:off x="4404900" y="3811950"/>
            <a:ext cx="134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2"/>
                </a:solidFill>
              </a:rPr>
              <a:t>Foreign Aid 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311700" y="64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Baseline Model</a:t>
            </a:r>
            <a:endParaRPr/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311700" y="537600"/>
            <a:ext cx="8520600" cy="42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ko" sz="1000"/>
              <a:t>To build hypothesis and assumptions about underlying dataset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ko" sz="1000"/>
              <a:t>Linear regression model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ko" sz="1000"/>
              <a:t>Results:</a:t>
            </a:r>
            <a:endParaRPr sz="1000"/>
          </a:p>
          <a:p>
            <a:pPr indent="-292100" lvl="1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ko" sz="1000"/>
              <a:t>Most features are significant</a:t>
            </a:r>
            <a:endParaRPr sz="1000"/>
          </a:p>
          <a:p>
            <a:pPr indent="-292100" lvl="1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ko" sz="1000"/>
              <a:t>Reported error (adj R2) = 0.70</a:t>
            </a:r>
            <a:endParaRPr sz="1000"/>
          </a:p>
          <a:p>
            <a:pPr indent="-292100" lvl="1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ko" sz="1000"/>
              <a:t>RMSE = $ 4854.85</a:t>
            </a:r>
            <a:endParaRPr sz="1000"/>
          </a:p>
          <a:p>
            <a:pPr indent="-292100" lvl="1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ko" sz="1000"/>
              <a:t>F-statistics p-value &lt; 2.2e-16</a:t>
            </a:r>
            <a:endParaRPr sz="1000"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700" y="841300"/>
            <a:ext cx="4380299" cy="3305593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/>
          <p:nvPr/>
        </p:nvSpPr>
        <p:spPr>
          <a:xfrm>
            <a:off x="4572000" y="3220350"/>
            <a:ext cx="4380300" cy="243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4" name="Google Shape;174;p25"/>
          <p:cNvSpPr/>
          <p:nvPr/>
        </p:nvSpPr>
        <p:spPr>
          <a:xfrm>
            <a:off x="6121100" y="3894650"/>
            <a:ext cx="1382700" cy="111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5"/>
          <p:cNvSpPr/>
          <p:nvPr/>
        </p:nvSpPr>
        <p:spPr>
          <a:xfrm>
            <a:off x="6396275" y="4005950"/>
            <a:ext cx="1107600" cy="111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5"/>
          <p:cNvSpPr txBox="1"/>
          <p:nvPr/>
        </p:nvSpPr>
        <p:spPr>
          <a:xfrm>
            <a:off x="342025" y="2590750"/>
            <a:ext cx="4114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2"/>
                </a:solidFill>
              </a:rPr>
              <a:t>Conclusion:</a:t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ko" sz="1000">
                <a:solidFill>
                  <a:schemeClr val="dk2"/>
                </a:solidFill>
              </a:rPr>
              <a:t>GDP can be modelled as a function of multiple World Indicators, including Foreign Aid</a:t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ko" sz="1000">
                <a:solidFill>
                  <a:schemeClr val="dk2"/>
                </a:solidFill>
              </a:rPr>
              <a:t>Regression results are promising yet due to high error, needs some non-linear approach</a:t>
            </a:r>
            <a:endParaRPr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311700" y="9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Advanced Models</a:t>
            </a:r>
            <a:endParaRPr/>
          </a:p>
        </p:txBody>
      </p:sp>
      <p:sp>
        <p:nvSpPr>
          <p:cNvPr id="182" name="Google Shape;182;p26"/>
          <p:cNvSpPr txBox="1"/>
          <p:nvPr>
            <p:ph idx="1" type="body"/>
          </p:nvPr>
        </p:nvSpPr>
        <p:spPr>
          <a:xfrm>
            <a:off x="311700" y="666375"/>
            <a:ext cx="8520600" cy="43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26"/>
          <p:cNvGrpSpPr/>
          <p:nvPr/>
        </p:nvGrpSpPr>
        <p:grpSpPr>
          <a:xfrm>
            <a:off x="311662" y="666376"/>
            <a:ext cx="2793344" cy="4318538"/>
            <a:chOff x="1118224" y="283725"/>
            <a:chExt cx="2090826" cy="4076400"/>
          </a:xfrm>
        </p:grpSpPr>
        <p:sp>
          <p:nvSpPr>
            <p:cNvPr id="184" name="Google Shape;184;p26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1233923" y="1081206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269999" rtl="0" algn="l"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200"/>
                <a:buFont typeface="Roboto Medium"/>
                <a:buChar char="●"/>
              </a:pPr>
              <a:r>
                <a:rPr lang="ko" sz="12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Non-parametric memory based model</a:t>
              </a:r>
              <a:endParaRPr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304800" lvl="0" marL="269999" rtl="0" algn="l"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200"/>
                <a:buFont typeface="Roboto Medium"/>
                <a:buChar char="●"/>
              </a:pPr>
              <a:r>
                <a:rPr lang="ko" sz="12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East to understand and implement</a:t>
              </a:r>
              <a:endParaRPr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1225915" y="2173525"/>
              <a:ext cx="1815000" cy="47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5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RMSE = $ 8464.376</a:t>
              </a:r>
              <a:endParaRPr b="1" sz="15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8" name="Google Shape;188;p26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Conclusion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Error is high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Prediction will be $8464.37 off from actual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0" name="Google Shape;190;p26"/>
          <p:cNvGrpSpPr/>
          <p:nvPr/>
        </p:nvGrpSpPr>
        <p:grpSpPr>
          <a:xfrm>
            <a:off x="3175254" y="666376"/>
            <a:ext cx="2793344" cy="4318538"/>
            <a:chOff x="1118224" y="283725"/>
            <a:chExt cx="2090826" cy="4076400"/>
          </a:xfrm>
        </p:grpSpPr>
        <p:sp>
          <p:nvSpPr>
            <p:cNvPr id="191" name="Google Shape;191;p26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1233923" y="1081206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200"/>
                <a:buFont typeface="Roboto Medium"/>
                <a:buChar char="●"/>
              </a:pPr>
              <a:r>
                <a:rPr lang="ko" sz="12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Non-linear model</a:t>
              </a:r>
              <a:endParaRPr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200"/>
                <a:buFont typeface="Roboto Medium"/>
                <a:buChar char="●"/>
              </a:pPr>
              <a:r>
                <a:rPr lang="ko" sz="12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Easy to understand and implement</a:t>
              </a:r>
              <a:endParaRPr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200"/>
                <a:buFont typeface="Roboto Medium"/>
                <a:buChar char="●"/>
              </a:pPr>
              <a:r>
                <a:rPr lang="ko" sz="12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Better explainability</a:t>
              </a:r>
              <a:endParaRPr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1256132" y="2146903"/>
              <a:ext cx="1815000" cy="46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5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RMSE = $ 2404.05</a:t>
              </a:r>
              <a:endParaRPr b="1" sz="15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5" name="Google Shape;195;p26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Conclusion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Error is high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Prediction off by $</a:t>
              </a: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404.05 from actual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7" name="Google Shape;197;p26"/>
          <p:cNvGrpSpPr/>
          <p:nvPr/>
        </p:nvGrpSpPr>
        <p:grpSpPr>
          <a:xfrm>
            <a:off x="6038847" y="666376"/>
            <a:ext cx="2793344" cy="4318538"/>
            <a:chOff x="1118224" y="283725"/>
            <a:chExt cx="2090826" cy="4076400"/>
          </a:xfrm>
        </p:grpSpPr>
        <p:sp>
          <p:nvSpPr>
            <p:cNvPr id="198" name="Google Shape;198;p26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1118224" y="341749"/>
              <a:ext cx="20481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1233923" y="122506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01" name="Google Shape;201;p26"/>
            <p:cNvSpPr/>
            <p:nvPr/>
          </p:nvSpPr>
          <p:spPr>
            <a:xfrm rot="5400000">
              <a:off x="1938871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1118308" y="317245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Conclusion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Low error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b="1" lang="ko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Only off by $1120.86 from actual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3" name="Google Shape;203;p26"/>
          <p:cNvSpPr/>
          <p:nvPr/>
        </p:nvSpPr>
        <p:spPr>
          <a:xfrm>
            <a:off x="3359464" y="852726"/>
            <a:ext cx="24249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rPr>
              <a:t>Decision T</a:t>
            </a:r>
            <a:r>
              <a:rPr b="1" lang="ko" sz="25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rPr>
              <a:t>re</a:t>
            </a:r>
            <a:r>
              <a:rPr b="1" lang="ko" sz="25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endParaRPr sz="2500">
              <a:solidFill>
                <a:srgbClr val="1D7E74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204" name="Google Shape;204;p26"/>
          <p:cNvSpPr/>
          <p:nvPr/>
        </p:nvSpPr>
        <p:spPr>
          <a:xfrm>
            <a:off x="495864" y="852726"/>
            <a:ext cx="24249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rPr>
              <a:t>KNN</a:t>
            </a:r>
            <a:endParaRPr sz="2500">
              <a:solidFill>
                <a:srgbClr val="1D7E74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205" name="Google Shape;205;p26"/>
          <p:cNvSpPr/>
          <p:nvPr/>
        </p:nvSpPr>
        <p:spPr>
          <a:xfrm>
            <a:off x="6223064" y="852726"/>
            <a:ext cx="24249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rPr>
              <a:t>Random Forest</a:t>
            </a:r>
            <a:endParaRPr sz="2500">
              <a:solidFill>
                <a:srgbClr val="1D7E74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206" name="Google Shape;206;p26"/>
          <p:cNvSpPr/>
          <p:nvPr/>
        </p:nvSpPr>
        <p:spPr>
          <a:xfrm>
            <a:off x="6174275" y="2640214"/>
            <a:ext cx="2424900" cy="4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rPr>
              <a:t>RMSE = $ 1120.86</a:t>
            </a:r>
            <a:endParaRPr b="1" sz="1500">
              <a:solidFill>
                <a:srgbClr val="1D7E7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D7E7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6174279" y="1553427"/>
            <a:ext cx="24249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D7E74"/>
              </a:buClr>
              <a:buSzPts val="1200"/>
              <a:buFont typeface="Roboto Medium"/>
              <a:buChar char="●"/>
            </a:pPr>
            <a:r>
              <a:rPr lang="ko"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rPr>
              <a:t>Combination of multiple decision trees</a:t>
            </a:r>
            <a:endParaRPr sz="1200">
              <a:solidFill>
                <a:srgbClr val="1D7E74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D7E74"/>
              </a:buClr>
              <a:buSzPts val="1200"/>
              <a:buFont typeface="Roboto Medium"/>
              <a:buChar char="●"/>
            </a:pPr>
            <a:r>
              <a:rPr lang="ko" sz="12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rPr>
              <a:t>Captures non-linear relationship within features</a:t>
            </a:r>
            <a:endParaRPr sz="1200">
              <a:solidFill>
                <a:srgbClr val="1D7E74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2432175" y="2757825"/>
            <a:ext cx="203100" cy="177000"/>
          </a:xfrm>
          <a:prstGeom prst="triangle">
            <a:avLst>
              <a:gd fmla="val 50000" name="adj"/>
            </a:avLst>
          </a:prstGeom>
          <a:solidFill>
            <a:srgbClr val="FF0000"/>
          </a:solidFill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6"/>
          <p:cNvSpPr/>
          <p:nvPr/>
        </p:nvSpPr>
        <p:spPr>
          <a:xfrm rot="10800000">
            <a:off x="8019525" y="2757825"/>
            <a:ext cx="203100" cy="177000"/>
          </a:xfrm>
          <a:prstGeom prst="triangle">
            <a:avLst>
              <a:gd fmla="val 50000" name="adj"/>
            </a:avLst>
          </a:prstGeom>
          <a:solidFill>
            <a:srgbClr val="38761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6"/>
          <p:cNvSpPr/>
          <p:nvPr/>
        </p:nvSpPr>
        <p:spPr>
          <a:xfrm rot="10800000">
            <a:off x="5239925" y="2737150"/>
            <a:ext cx="203100" cy="177000"/>
          </a:xfrm>
          <a:prstGeom prst="triangle">
            <a:avLst>
              <a:gd fmla="val 50000" name="adj"/>
            </a:avLst>
          </a:prstGeom>
          <a:solidFill>
            <a:srgbClr val="38761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Model drawbacks</a:t>
            </a:r>
            <a:endParaRPr/>
          </a:p>
        </p:txBody>
      </p:sp>
      <p:cxnSp>
        <p:nvCxnSpPr>
          <p:cNvPr id="216" name="Google Shape;216;p27"/>
          <p:cNvCxnSpPr/>
          <p:nvPr/>
        </p:nvCxnSpPr>
        <p:spPr>
          <a:xfrm flipH="1">
            <a:off x="4636100" y="454725"/>
            <a:ext cx="4200" cy="438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7"/>
          <p:cNvSpPr txBox="1"/>
          <p:nvPr/>
        </p:nvSpPr>
        <p:spPr>
          <a:xfrm>
            <a:off x="5055650" y="4213275"/>
            <a:ext cx="3776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ko" sz="1000">
                <a:solidFill>
                  <a:schemeClr val="dk2"/>
                </a:solidFill>
              </a:rPr>
              <a:t>Cluster 2 performing very well, will be reliable for providing targeted aid</a:t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ko" sz="1000">
                <a:solidFill>
                  <a:schemeClr val="dk2"/>
                </a:solidFill>
              </a:rPr>
              <a:t>Cluster 3 (Singapore) has higher RMSE over time</a:t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218" name="Google Shape;2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2425" y="3359613"/>
            <a:ext cx="4384600" cy="67978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7"/>
          <p:cNvSpPr txBox="1"/>
          <p:nvPr/>
        </p:nvSpPr>
        <p:spPr>
          <a:xfrm>
            <a:off x="369000" y="4214025"/>
            <a:ext cx="4203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ko" sz="1100">
                <a:solidFill>
                  <a:schemeClr val="dk2"/>
                </a:solidFill>
              </a:rPr>
              <a:t>Not performing well on recent data, error peaks for latest year metrics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8525" y="789125"/>
            <a:ext cx="4203076" cy="2354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712925"/>
            <a:ext cx="4259100" cy="250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/>
          <p:nvPr>
            <p:ph type="title"/>
          </p:nvPr>
        </p:nvSpPr>
        <p:spPr>
          <a:xfrm>
            <a:off x="311700" y="-88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Model </a:t>
            </a:r>
            <a:r>
              <a:rPr lang="ko"/>
              <a:t>Interpretability</a:t>
            </a:r>
            <a:endParaRPr/>
          </a:p>
        </p:txBody>
      </p:sp>
      <p:pic>
        <p:nvPicPr>
          <p:cNvPr id="227" name="Google Shape;2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3478498"/>
            <a:ext cx="8458201" cy="150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00" y="1836151"/>
            <a:ext cx="7801974" cy="1570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8"/>
          <p:cNvSpPr txBox="1"/>
          <p:nvPr/>
        </p:nvSpPr>
        <p:spPr>
          <a:xfrm>
            <a:off x="337475" y="564200"/>
            <a:ext cx="7802100" cy="8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">
                <a:solidFill>
                  <a:schemeClr val="dk2"/>
                </a:solidFill>
              </a:rPr>
              <a:t>Explaining model predictions using SHAP (</a:t>
            </a:r>
            <a:r>
              <a:rPr b="1" lang="ko" sz="1100">
                <a:solidFill>
                  <a:schemeClr val="dk2"/>
                </a:solidFill>
              </a:rPr>
              <a:t>SHapley Additive exPlanations) </a:t>
            </a:r>
            <a:r>
              <a:rPr lang="ko">
                <a:solidFill>
                  <a:schemeClr val="dk2"/>
                </a:solidFill>
              </a:rPr>
              <a:t>Values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">
                <a:solidFill>
                  <a:schemeClr val="dk2"/>
                </a:solidFill>
              </a:rPr>
              <a:t>Two instances from dataset and how each feature is drawing the prediction towards or away from the expected value ($ 6692)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Model </a:t>
            </a:r>
            <a:r>
              <a:rPr lang="ko"/>
              <a:t>Interpretability</a:t>
            </a:r>
            <a:r>
              <a:rPr lang="ko"/>
              <a:t> - contd.</a:t>
            </a:r>
            <a:endParaRPr/>
          </a:p>
        </p:txBody>
      </p:sp>
      <p:sp>
        <p:nvSpPr>
          <p:cNvPr id="235" name="Google Shape;235;p29"/>
          <p:cNvSpPr txBox="1"/>
          <p:nvPr>
            <p:ph idx="1" type="body"/>
          </p:nvPr>
        </p:nvSpPr>
        <p:spPr>
          <a:xfrm>
            <a:off x="280550" y="3352175"/>
            <a:ext cx="8459400" cy="13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/>
              <a:t>Overall high Age dependency ratio of working age population will draw model predictions away from expected value ($6692.27) - </a:t>
            </a:r>
            <a:r>
              <a:rPr b="1" lang="ko" sz="1200"/>
              <a:t>GDP will increase with high ratio of working population overall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/>
              <a:t>Increase in Crop production index will have higher impact on model prediction - </a:t>
            </a:r>
            <a:r>
              <a:rPr b="1" lang="ko" sz="1200"/>
              <a:t>Agriculture production will improve the economic condition of countries</a:t>
            </a:r>
            <a:endParaRPr b="1" sz="1300"/>
          </a:p>
        </p:txBody>
      </p:sp>
      <p:pic>
        <p:nvPicPr>
          <p:cNvPr id="236" name="Google Shape;23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400" y="728225"/>
            <a:ext cx="4778724" cy="228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4275" y="692050"/>
            <a:ext cx="3368267" cy="228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Final Results : Dashboard</a:t>
            </a:r>
            <a:endParaRPr/>
          </a:p>
        </p:txBody>
      </p:sp>
      <p:pic>
        <p:nvPicPr>
          <p:cNvPr id="243" name="Google Shape;243;p30"/>
          <p:cNvPicPr preferRelativeResize="0"/>
          <p:nvPr/>
        </p:nvPicPr>
        <p:blipFill rotWithShape="1">
          <a:blip r:embed="rId3">
            <a:alphaModFix/>
          </a:blip>
          <a:srcRect b="0" l="-2100" r="2100" t="0"/>
          <a:stretch/>
        </p:blipFill>
        <p:spPr>
          <a:xfrm>
            <a:off x="848896" y="789125"/>
            <a:ext cx="7446217" cy="40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Final Results: SEA &amp; LA</a:t>
            </a:r>
            <a:endParaRPr/>
          </a:p>
        </p:txBody>
      </p:sp>
      <p:pic>
        <p:nvPicPr>
          <p:cNvPr id="249" name="Google Shape;24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7025" y="1172200"/>
            <a:ext cx="4408925" cy="308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25" y="1228675"/>
            <a:ext cx="4277725" cy="299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1" name="Google Shape;251;p31"/>
          <p:cNvCxnSpPr/>
          <p:nvPr/>
        </p:nvCxnSpPr>
        <p:spPr>
          <a:xfrm>
            <a:off x="4495800" y="521225"/>
            <a:ext cx="0" cy="412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1263650"/>
            <a:ext cx="8520600" cy="30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0990" lvl="0" marL="3429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"/>
              <a:buChar char="•"/>
            </a:pPr>
            <a:r>
              <a:rPr b="1" lang="ko" sz="156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Background</a:t>
            </a:r>
            <a:endParaRPr b="1" sz="15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4325" lvl="1" marL="8001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Talk about problems, current status, background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0990" lvl="0" marL="3429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60"/>
              <a:buChar char="•"/>
            </a:pPr>
            <a:r>
              <a:rPr b="1" lang="ko" sz="156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and EDA</a:t>
            </a:r>
            <a:endParaRPr b="1" sz="15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4325" lvl="1" marL="8001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0992" lvl="2" marL="12573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20"/>
              <a:buChar char="•"/>
            </a:pPr>
            <a:r>
              <a:rPr lang="ko" sz="13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collection, what type of data, data timeframe, countries focused</a:t>
            </a:r>
            <a:endParaRPr sz="124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4325" lvl="1" marL="8001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EDA 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0992" lvl="2" marL="12573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20"/>
              <a:buChar char="•"/>
            </a:pPr>
            <a:r>
              <a:rPr lang="ko" sz="13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Foreign aid trends, GDP trends (line charts)</a:t>
            </a:r>
            <a:endParaRPr sz="132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0990" lvl="0" marL="3429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60"/>
              <a:buChar char="•"/>
            </a:pPr>
            <a:r>
              <a:rPr b="1" lang="ko" sz="156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endParaRPr b="1" sz="15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4325" lvl="1" marL="8001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 Building</a:t>
            </a:r>
            <a:endParaRPr sz="132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0990" lvl="0" marL="3429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60"/>
              <a:buChar char="•"/>
            </a:pPr>
            <a:r>
              <a:rPr b="1" lang="ko" sz="156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 results</a:t>
            </a:r>
            <a:endParaRPr b="1" sz="15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4325" lvl="1" marL="8001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 Charts/dashboard/word clouds/topic modeling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0990" lvl="0" marL="3429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60"/>
              <a:buChar char="•"/>
            </a:pPr>
            <a:r>
              <a:rPr b="1" lang="ko" sz="156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Conclusion/Future Work</a:t>
            </a:r>
            <a:endParaRPr b="1" sz="156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1" marL="8001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720"/>
          </a:p>
        </p:txBody>
      </p:sp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0" y="482550"/>
            <a:ext cx="8520600" cy="56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580"/>
              <a:t>Contents</a:t>
            </a:r>
            <a:endParaRPr sz="258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Topic modeling:</a:t>
            </a:r>
            <a:endParaRPr/>
          </a:p>
        </p:txBody>
      </p:sp>
      <p:pic>
        <p:nvPicPr>
          <p:cNvPr id="257" name="Google Shape;25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2875" y="972525"/>
            <a:ext cx="5785651" cy="417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2"/>
          <p:cNvSpPr txBox="1"/>
          <p:nvPr/>
        </p:nvSpPr>
        <p:spPr>
          <a:xfrm>
            <a:off x="333725" y="561950"/>
            <a:ext cx="562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2"/>
                </a:solidFill>
              </a:rPr>
              <a:t>Clustering Activities of countries based on similarities 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Future work.</a:t>
            </a:r>
            <a:endParaRPr/>
          </a:p>
        </p:txBody>
      </p:sp>
      <p:sp>
        <p:nvSpPr>
          <p:cNvPr id="264" name="Google Shape;26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Domain Understanding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Involvement of US Embassy for domain knowledge to better understand the process and identify areas where this solution can fit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Come up with a survey monkey questionnaire where the different users at the U.S embassy can review any model changes or suggestions.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Continuation of topic modeling:</a:t>
            </a:r>
            <a:endParaRPr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ko" sz="1300"/>
              <a:t>how the U.S embassy should go about using th results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ko" sz="1300"/>
              <a:t>Creating policies for different countries.</a:t>
            </a:r>
            <a:endParaRPr sz="13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Process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Improvements to the dashboard according to US Embassy requirements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Use best analytical practices to avoid </a:t>
            </a:r>
            <a:r>
              <a:rPr lang="ko"/>
              <a:t>discrepancies within data and modeling part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Why Foreign Aid?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6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Example of South Korea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→ Now, Korea became </a:t>
            </a:r>
            <a:r>
              <a:rPr b="1" lang="ko"/>
              <a:t>Strong Alliance</a:t>
            </a:r>
            <a:r>
              <a:rPr lang="ko"/>
              <a:t> of USA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→ Korea is Contributing to the </a:t>
            </a:r>
            <a:r>
              <a:rPr b="1" lang="ko"/>
              <a:t>advancement of the world</a:t>
            </a:r>
            <a:endParaRPr b="1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675" y="1828300"/>
            <a:ext cx="2698850" cy="191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0250" y="1828300"/>
            <a:ext cx="3093820" cy="191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3800" y="1828300"/>
            <a:ext cx="2874263" cy="19161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538350" y="3672750"/>
            <a:ext cx="8067300" cy="293700"/>
          </a:xfrm>
          <a:prstGeom prst="notched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/>
              <a:t>Skepticism </a:t>
            </a:r>
            <a:r>
              <a:rPr lang="ko"/>
              <a:t>about Foreign Aid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10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In 2020, US government had spent $51.05 billion US dollars in foreign aid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But, many mixed perspectives about effects of foreign aid exist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1541900" y="3911726"/>
            <a:ext cx="111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2"/>
                </a:solidFill>
              </a:rPr>
              <a:t>&lt;Question&gt;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5759575" y="3911725"/>
            <a:ext cx="162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2"/>
                </a:solidFill>
              </a:rPr>
              <a:t>&lt;Solution&gt;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528500" y="2690126"/>
            <a:ext cx="3060300" cy="122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chemeClr val="dk1"/>
                </a:solidFill>
              </a:rPr>
              <a:t>Many countries still remain as </a:t>
            </a:r>
            <a:br>
              <a:rPr lang="ko" sz="1500">
                <a:solidFill>
                  <a:schemeClr val="dk1"/>
                </a:solidFill>
              </a:rPr>
            </a:br>
            <a:r>
              <a:rPr lang="ko" sz="1500">
                <a:solidFill>
                  <a:schemeClr val="dk1"/>
                </a:solidFill>
              </a:rPr>
              <a:t>Least Developed Countries(LDC):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chemeClr val="dk1"/>
                </a:solidFill>
              </a:rPr>
              <a:t>→ hasn’t reduced poverty rate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B7B7B7"/>
              </a:solidFill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4875000" y="2690126"/>
            <a:ext cx="3060300" cy="122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</a:rPr>
              <a:t>Provide Targeted, Responsible Foreign Aid !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</a:rPr>
              <a:t>→ Aid that has actual outcome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3891400" y="3204401"/>
            <a:ext cx="681000" cy="302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Targeted</a:t>
            </a:r>
            <a:r>
              <a:rPr lang="ko"/>
              <a:t>: For which country does aid be helpful?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→ for which country aid should be given?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/>
              <a:t>Responsible</a:t>
            </a:r>
            <a:r>
              <a:rPr lang="ko"/>
              <a:t>: The aid should helpful for the nations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	→ In which way the recipient nation get beneficial results?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	</a:t>
            </a:r>
            <a:endParaRPr/>
          </a:p>
        </p:txBody>
      </p:sp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Focusing on TARGETED, RESPONSIBLE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Various types of Foreign Aid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there are various kinds of foreign aid exist</a:t>
            </a:r>
            <a:endParaRPr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Roboto"/>
              <a:buChar char="●"/>
            </a:pPr>
            <a:r>
              <a:rPr lang="ko" sz="1500"/>
              <a:t>Disbursements(fund)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Roboto"/>
              <a:buChar char="●"/>
            </a:pPr>
            <a:r>
              <a:rPr lang="ko" sz="1500"/>
              <a:t>obligations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Roboto"/>
              <a:buChar char="●"/>
            </a:pPr>
            <a:r>
              <a:rPr lang="ko" sz="1500"/>
              <a:t>Bilateral Aid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Roboto"/>
              <a:buChar char="●"/>
            </a:pPr>
            <a:r>
              <a:rPr lang="ko" sz="1500"/>
              <a:t>Military Aid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Roboto"/>
              <a:buChar char="●"/>
            </a:pPr>
            <a:r>
              <a:rPr lang="ko" sz="1500"/>
              <a:t>Multilateral Aid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Roboto"/>
              <a:buChar char="●"/>
            </a:pPr>
            <a:r>
              <a:rPr lang="ko" sz="1500"/>
              <a:t>Humanitarian Assistance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Roboto"/>
              <a:buChar char="●"/>
            </a:pPr>
            <a:r>
              <a:rPr lang="ko" sz="1500"/>
              <a:t>…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Our Solution </a:t>
            </a:r>
            <a:r>
              <a:rPr lang="ko"/>
              <a:t>focuses</a:t>
            </a:r>
            <a:r>
              <a:rPr lang="ko"/>
              <a:t> on </a:t>
            </a:r>
            <a:r>
              <a:rPr b="1" lang="ko"/>
              <a:t>Economic type of</a:t>
            </a:r>
            <a:r>
              <a:rPr b="1" lang="ko"/>
              <a:t> Aid</a:t>
            </a:r>
            <a:r>
              <a:rPr lang="ko"/>
              <a:t>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600"/>
              <a:t>→which might influences </a:t>
            </a:r>
            <a:r>
              <a:rPr b="1" lang="ko" sz="1600"/>
              <a:t>GDP per </a:t>
            </a:r>
            <a:r>
              <a:rPr b="1" lang="ko" sz="1600"/>
              <a:t>capita</a:t>
            </a:r>
            <a:endParaRPr b="1"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Overview of our solution</a:t>
            </a:r>
            <a:endParaRPr/>
          </a:p>
        </p:txBody>
      </p:sp>
      <p:sp>
        <p:nvSpPr>
          <p:cNvPr id="100" name="Google Shape;100;p19"/>
          <p:cNvSpPr/>
          <p:nvPr/>
        </p:nvSpPr>
        <p:spPr>
          <a:xfrm>
            <a:off x="406325" y="1403231"/>
            <a:ext cx="1388750" cy="572700"/>
          </a:xfrm>
          <a:prstGeom prst="flowChartInputOutpu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chemeClr val="dk1"/>
                </a:solidFill>
              </a:rPr>
              <a:t>Economic</a:t>
            </a:r>
            <a:r>
              <a:rPr lang="ko" sz="900">
                <a:solidFill>
                  <a:schemeClr val="dk1"/>
                </a:solidFill>
              </a:rPr>
              <a:t> I</a:t>
            </a:r>
            <a:r>
              <a:rPr lang="ko" sz="900">
                <a:solidFill>
                  <a:schemeClr val="dk1"/>
                </a:solidFill>
              </a:rPr>
              <a:t>ndicators</a:t>
            </a:r>
            <a:endParaRPr sz="1200"/>
          </a:p>
        </p:txBody>
      </p:sp>
      <p:sp>
        <p:nvSpPr>
          <p:cNvPr id="101" name="Google Shape;101;p19"/>
          <p:cNvSpPr/>
          <p:nvPr/>
        </p:nvSpPr>
        <p:spPr>
          <a:xfrm>
            <a:off x="406325" y="2296906"/>
            <a:ext cx="1388750" cy="572700"/>
          </a:xfrm>
          <a:prstGeom prst="flowChartInputOutpu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</a:rPr>
              <a:t>Corruption</a:t>
            </a:r>
            <a:br>
              <a:rPr lang="ko" sz="900">
                <a:solidFill>
                  <a:schemeClr val="dk1"/>
                </a:solidFill>
              </a:rPr>
            </a:br>
            <a:r>
              <a:rPr lang="ko" sz="900">
                <a:solidFill>
                  <a:schemeClr val="dk1"/>
                </a:solidFill>
              </a:rPr>
              <a:t>Perceptions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</a:rPr>
              <a:t>Index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102" name="Google Shape;102;p19"/>
          <p:cNvSpPr/>
          <p:nvPr/>
        </p:nvSpPr>
        <p:spPr>
          <a:xfrm>
            <a:off x="2637325" y="1403231"/>
            <a:ext cx="848675" cy="5727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Regression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(predicting)</a:t>
            </a:r>
            <a:endParaRPr sz="900"/>
          </a:p>
        </p:txBody>
      </p:sp>
      <p:sp>
        <p:nvSpPr>
          <p:cNvPr id="103" name="Google Shape;103;p19"/>
          <p:cNvSpPr/>
          <p:nvPr/>
        </p:nvSpPr>
        <p:spPr>
          <a:xfrm>
            <a:off x="2637325" y="2296906"/>
            <a:ext cx="848675" cy="54312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K-Clustering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(filtering)</a:t>
            </a:r>
            <a:endParaRPr sz="900"/>
          </a:p>
        </p:txBody>
      </p:sp>
      <p:sp>
        <p:nvSpPr>
          <p:cNvPr id="104" name="Google Shape;104;p19"/>
          <p:cNvSpPr/>
          <p:nvPr/>
        </p:nvSpPr>
        <p:spPr>
          <a:xfrm>
            <a:off x="4572000" y="2282118"/>
            <a:ext cx="1176575" cy="5727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Combine all the results</a:t>
            </a:r>
            <a:endParaRPr sz="900"/>
          </a:p>
        </p:txBody>
      </p:sp>
      <p:sp>
        <p:nvSpPr>
          <p:cNvPr id="105" name="Google Shape;105;p19"/>
          <p:cNvSpPr/>
          <p:nvPr/>
        </p:nvSpPr>
        <p:spPr>
          <a:xfrm>
            <a:off x="6052925" y="2282106"/>
            <a:ext cx="1440126" cy="572724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chemeClr val="dk1"/>
                </a:solidFill>
              </a:rPr>
              <a:t>predict expected </a:t>
            </a:r>
            <a:br>
              <a:rPr lang="ko" sz="900">
                <a:solidFill>
                  <a:schemeClr val="dk1"/>
                </a:solidFill>
              </a:rPr>
            </a:br>
            <a:r>
              <a:rPr b="1" lang="ko" sz="900">
                <a:solidFill>
                  <a:schemeClr val="dk1"/>
                </a:solidFill>
              </a:rPr>
              <a:t>GDP per capita</a:t>
            </a:r>
            <a:br>
              <a:rPr lang="ko" sz="900">
                <a:solidFill>
                  <a:schemeClr val="dk1"/>
                </a:solidFill>
              </a:rPr>
            </a:br>
            <a:r>
              <a:rPr lang="ko" sz="900">
                <a:solidFill>
                  <a:schemeClr val="dk1"/>
                </a:solidFill>
              </a:rPr>
              <a:t>out of </a:t>
            </a:r>
            <a:r>
              <a:rPr b="1" lang="ko" sz="900">
                <a:solidFill>
                  <a:schemeClr val="dk1"/>
                </a:solidFill>
              </a:rPr>
              <a:t>Proper Aid</a:t>
            </a:r>
            <a:endParaRPr b="1"/>
          </a:p>
        </p:txBody>
      </p:sp>
      <p:sp>
        <p:nvSpPr>
          <p:cNvPr id="106" name="Google Shape;106;p19"/>
          <p:cNvSpPr/>
          <p:nvPr/>
        </p:nvSpPr>
        <p:spPr>
          <a:xfrm>
            <a:off x="406325" y="3190581"/>
            <a:ext cx="1388750" cy="572700"/>
          </a:xfrm>
          <a:prstGeom prst="flowChartInputOutpu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</a:rPr>
              <a:t>Foreign Aid Description text data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107" name="Google Shape;107;p19"/>
          <p:cNvSpPr/>
          <p:nvPr/>
        </p:nvSpPr>
        <p:spPr>
          <a:xfrm>
            <a:off x="2637325" y="3161006"/>
            <a:ext cx="848675" cy="54312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Word Cloud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(supplementary)</a:t>
            </a:r>
            <a:endParaRPr sz="700"/>
          </a:p>
        </p:txBody>
      </p:sp>
      <p:cxnSp>
        <p:nvCxnSpPr>
          <p:cNvPr id="108" name="Google Shape;108;p19"/>
          <p:cNvCxnSpPr>
            <a:endCxn id="102" idx="1"/>
          </p:cNvCxnSpPr>
          <p:nvPr/>
        </p:nvCxnSpPr>
        <p:spPr>
          <a:xfrm flipH="1" rot="10800000">
            <a:off x="1659925" y="1689581"/>
            <a:ext cx="9774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19"/>
          <p:cNvCxnSpPr/>
          <p:nvPr/>
        </p:nvCxnSpPr>
        <p:spPr>
          <a:xfrm flipH="1" rot="10800000">
            <a:off x="1659925" y="2580256"/>
            <a:ext cx="9774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9"/>
          <p:cNvCxnSpPr/>
          <p:nvPr/>
        </p:nvCxnSpPr>
        <p:spPr>
          <a:xfrm flipH="1" rot="10800000">
            <a:off x="1659925" y="3441356"/>
            <a:ext cx="9774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9"/>
          <p:cNvCxnSpPr>
            <a:endCxn id="104" idx="1"/>
          </p:cNvCxnSpPr>
          <p:nvPr/>
        </p:nvCxnSpPr>
        <p:spPr>
          <a:xfrm>
            <a:off x="3492300" y="1708368"/>
            <a:ext cx="1079700" cy="86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2" name="Google Shape;112;p19"/>
          <p:cNvCxnSpPr>
            <a:endCxn id="104" idx="1"/>
          </p:cNvCxnSpPr>
          <p:nvPr/>
        </p:nvCxnSpPr>
        <p:spPr>
          <a:xfrm flipH="1" rot="10800000">
            <a:off x="3492300" y="2568468"/>
            <a:ext cx="10797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" name="Google Shape;113;p19"/>
          <p:cNvCxnSpPr>
            <a:endCxn id="104" idx="1"/>
          </p:cNvCxnSpPr>
          <p:nvPr/>
        </p:nvCxnSpPr>
        <p:spPr>
          <a:xfrm flipH="1" rot="10800000">
            <a:off x="3511800" y="2568468"/>
            <a:ext cx="1060200" cy="86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" name="Google Shape;114;p19"/>
          <p:cNvCxnSpPr>
            <a:stCxn id="104" idx="3"/>
            <a:endCxn id="105" idx="1"/>
          </p:cNvCxnSpPr>
          <p:nvPr/>
        </p:nvCxnSpPr>
        <p:spPr>
          <a:xfrm>
            <a:off x="5748575" y="2568468"/>
            <a:ext cx="30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" name="Google Shape;115;p19"/>
          <p:cNvSpPr/>
          <p:nvPr/>
        </p:nvSpPr>
        <p:spPr>
          <a:xfrm>
            <a:off x="737400" y="3971606"/>
            <a:ext cx="726600" cy="3342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Inputs</a:t>
            </a:r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2637325" y="3971606"/>
            <a:ext cx="3111300" cy="3342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Model</a:t>
            </a:r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6409725" y="3971600"/>
            <a:ext cx="2422500" cy="3342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output</a:t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7597200" y="2282106"/>
            <a:ext cx="1440126" cy="572724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</a:rPr>
              <a:t>Dashboard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dk1"/>
                </a:solidFill>
              </a:rPr>
              <a:t>for US embassy</a:t>
            </a:r>
            <a:endParaRPr sz="900">
              <a:solidFill>
                <a:schemeClr val="dk1"/>
              </a:solidFill>
            </a:endParaRPr>
          </a:p>
        </p:txBody>
      </p:sp>
      <p:cxnSp>
        <p:nvCxnSpPr>
          <p:cNvPr id="119" name="Google Shape;119;p19"/>
          <p:cNvCxnSpPr/>
          <p:nvPr/>
        </p:nvCxnSpPr>
        <p:spPr>
          <a:xfrm>
            <a:off x="7506275" y="2568468"/>
            <a:ext cx="77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datasets - source</a:t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World Bank Data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OECD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Corruption Perception index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Text Analysis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Our Total Dataset :</a:t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World Development Indicators across countries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Countries &amp; Indicators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246050" y="1135450"/>
            <a:ext cx="4765800" cy="11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Total Countries(34)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 </a:t>
            </a:r>
            <a:r>
              <a:rPr lang="ko"/>
              <a:t>Latin America(24) + Southeast Asia(10)</a:t>
            </a:r>
            <a:endParaRPr/>
          </a:p>
        </p:txBody>
      </p:sp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4517350" y="1160650"/>
            <a:ext cx="4380600" cy="11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Indicators (+ foreign aid)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ko"/>
              <a:t>1478   -&gt;   21</a:t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913" y="2253150"/>
            <a:ext cx="2979177" cy="2373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631250" y="4758425"/>
            <a:ext cx="4380600" cy="3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200"/>
              <a:t>Percentage of null </a:t>
            </a:r>
            <a:r>
              <a:rPr lang="ko" sz="1200"/>
              <a:t>values of feature</a:t>
            </a:r>
            <a:r>
              <a:rPr lang="ko" sz="1200"/>
              <a:t> across all countries</a:t>
            </a:r>
            <a:endParaRPr sz="1200"/>
          </a:p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4883875" y="4758425"/>
            <a:ext cx="4380600" cy="3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200"/>
              <a:t>Correlation of selected features </a:t>
            </a:r>
            <a:endParaRPr sz="1200"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7825" y="2172175"/>
            <a:ext cx="2853773" cy="245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